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62" r:id="rId5"/>
    <p:sldId id="259" r:id="rId6"/>
    <p:sldId id="266" r:id="rId7"/>
    <p:sldId id="267" r:id="rId8"/>
    <p:sldId id="260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45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04808A4-1D27-4C52-BED5-2016D5D7D3A3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8199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29"/>
                </a:solidFill>
              </a:endParaRPr>
            </a:p>
          </p:txBody>
        </p:sp>
        <p:sp>
          <p:nvSpPr>
            <p:cNvPr id="8200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8201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8202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292929"/>
                </a:solidFill>
              </a:endParaRPr>
            </a:p>
          </p:txBody>
        </p:sp>
        <p:sp>
          <p:nvSpPr>
            <p:cNvPr id="8203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292929"/>
                </a:solidFill>
              </a:endParaRPr>
            </a:p>
          </p:txBody>
        </p:sp>
      </p:grpSp>
      <p:sp>
        <p:nvSpPr>
          <p:cNvPr id="82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55910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9C8340-79F8-412B-8BC6-3F4AF19581B7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03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9DF754-F06C-45BC-B3F2-61D896EA28A9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04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6BBDD-5E29-4E22-BC4A-59CD88A6E08B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317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A8122E-FEA4-4CFA-809E-9FF7B5491122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398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EB85F-537A-45E5-9150-2C5A0511E5AE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55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A15736-B8CF-4EA7-9EEF-75531E613252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810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7C07BB-D4EA-4BE1-A961-3845034ED368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483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76D37B-1602-406E-8F26-61F3181E972D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817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38776F-20CA-4697-855A-5FA2B7D0A797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093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051EA0-A5F6-440B-882B-3EBFA443BAD2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304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C2B6604-50A0-49AE-80CC-F6791B620473}" type="slidenum">
              <a:rPr lang="en-US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sp>
        <p:nvSpPr>
          <p:cNvPr id="7177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7178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57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7" name="Oval 11"/>
          <p:cNvSpPr>
            <a:spLocks noChangeArrowheads="1"/>
          </p:cNvSpPr>
          <p:nvPr/>
        </p:nvSpPr>
        <p:spPr bwMode="auto">
          <a:xfrm>
            <a:off x="5791200" y="2743200"/>
            <a:ext cx="2286000" cy="228600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§9.2 Angles &amp; Arcs</a:t>
            </a:r>
            <a:endParaRPr lang="en-US" dirty="0">
              <a:cs typeface="Arial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3851275" cy="464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Definitions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Arc: </a:t>
            </a:r>
            <a:r>
              <a:rPr lang="en-US" sz="1800" dirty="0" smtClean="0"/>
              <a:t> </a:t>
            </a:r>
            <a:br>
              <a:rPr lang="en-US" sz="1800" dirty="0" smtClean="0"/>
            </a:br>
            <a:endParaRPr lang="en-US" sz="1800" dirty="0"/>
          </a:p>
          <a:p>
            <a:pPr lvl="1">
              <a:lnSpc>
                <a:spcPct val="80000"/>
              </a:lnSpc>
            </a:pPr>
            <a:r>
              <a:rPr lang="en-US" sz="1800" dirty="0"/>
              <a:t>Major Arc: </a:t>
            </a:r>
            <a:r>
              <a:rPr lang="en-US" sz="1800" dirty="0" smtClean="0"/>
              <a:t> </a:t>
            </a:r>
            <a:br>
              <a:rPr lang="en-US" sz="1800" dirty="0" smtClean="0"/>
            </a:br>
            <a:endParaRPr lang="en-US" sz="1800" dirty="0"/>
          </a:p>
          <a:p>
            <a:pPr lvl="1">
              <a:lnSpc>
                <a:spcPct val="80000"/>
              </a:lnSpc>
            </a:pPr>
            <a:r>
              <a:rPr lang="en-US" sz="1800" dirty="0"/>
              <a:t>Minor Arc: </a:t>
            </a:r>
            <a:r>
              <a:rPr lang="en-US" sz="1800" dirty="0" smtClean="0"/>
              <a:t> </a:t>
            </a:r>
            <a:br>
              <a:rPr lang="en-US" sz="1800" dirty="0" smtClean="0"/>
            </a:br>
            <a:endParaRPr lang="en-US" sz="1800" dirty="0"/>
          </a:p>
          <a:p>
            <a:pPr lvl="1">
              <a:lnSpc>
                <a:spcPct val="80000"/>
              </a:lnSpc>
            </a:pPr>
            <a:r>
              <a:rPr lang="en-US" sz="1800" dirty="0"/>
              <a:t>Semicircle: </a:t>
            </a:r>
            <a:r>
              <a:rPr lang="en-US" sz="1800" dirty="0" smtClean="0"/>
              <a:t> </a:t>
            </a:r>
            <a:br>
              <a:rPr lang="en-US" sz="1800" dirty="0" smtClean="0"/>
            </a:b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2000" dirty="0"/>
              <a:t>Naming Conventions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When naming arcs, we use: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This convention always indicates the </a:t>
            </a:r>
            <a:r>
              <a:rPr lang="en-US" sz="1800" dirty="0" smtClean="0"/>
              <a:t>___________</a:t>
            </a:r>
            <a:r>
              <a:rPr lang="en-US" sz="1800" dirty="0" smtClean="0"/>
              <a:t> </a:t>
            </a:r>
            <a:r>
              <a:rPr lang="en-US" sz="1800" dirty="0"/>
              <a:t>path from </a:t>
            </a:r>
            <a:r>
              <a:rPr lang="en-US" sz="1800" i="1" dirty="0"/>
              <a:t>A</a:t>
            </a:r>
            <a:r>
              <a:rPr lang="en-US" sz="1800" dirty="0"/>
              <a:t> to </a:t>
            </a:r>
            <a:r>
              <a:rPr lang="en-US" sz="1800" i="1" dirty="0"/>
              <a:t>B</a:t>
            </a:r>
            <a:r>
              <a:rPr lang="en-US" sz="1800" dirty="0"/>
              <a:t>. 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To name a major arc or semicircle, we thus need </a:t>
            </a:r>
            <a:r>
              <a:rPr lang="en-US" sz="1800" dirty="0" smtClean="0"/>
              <a:t>______ </a:t>
            </a:r>
            <a:r>
              <a:rPr lang="en-US" sz="1800" dirty="0"/>
              <a:t>letters: </a:t>
            </a:r>
          </a:p>
          <a:p>
            <a:pPr lvl="1">
              <a:lnSpc>
                <a:spcPct val="80000"/>
              </a:lnSpc>
            </a:pPr>
            <a:endParaRPr lang="en-US" sz="1800" dirty="0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5181600" y="2590800"/>
            <a:ext cx="1676400" cy="2514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29" name="Freeform 13"/>
          <p:cNvSpPr>
            <a:spLocks/>
          </p:cNvSpPr>
          <p:nvPr/>
        </p:nvSpPr>
        <p:spPr bwMode="auto">
          <a:xfrm>
            <a:off x="6553200" y="3962400"/>
            <a:ext cx="1752600" cy="1676400"/>
          </a:xfrm>
          <a:custGeom>
            <a:avLst/>
            <a:gdLst/>
            <a:ahLst/>
            <a:cxnLst>
              <a:cxn ang="0">
                <a:pos x="240" y="0"/>
              </a:cxn>
              <a:cxn ang="0">
                <a:pos x="1104" y="288"/>
              </a:cxn>
              <a:cxn ang="0">
                <a:pos x="768" y="1056"/>
              </a:cxn>
              <a:cxn ang="0">
                <a:pos x="0" y="768"/>
              </a:cxn>
              <a:cxn ang="0">
                <a:pos x="240" y="0"/>
              </a:cxn>
            </a:cxnLst>
            <a:rect l="0" t="0" r="r" b="b"/>
            <a:pathLst>
              <a:path w="1104" h="1056">
                <a:moveTo>
                  <a:pt x="240" y="0"/>
                </a:moveTo>
                <a:lnTo>
                  <a:pt x="1104" y="288"/>
                </a:lnTo>
                <a:lnTo>
                  <a:pt x="768" y="1056"/>
                </a:lnTo>
                <a:lnTo>
                  <a:pt x="0" y="768"/>
                </a:lnTo>
                <a:lnTo>
                  <a:pt x="240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31" name="Freeform 15"/>
          <p:cNvSpPr>
            <a:spLocks/>
          </p:cNvSpPr>
          <p:nvPr/>
        </p:nvSpPr>
        <p:spPr bwMode="auto">
          <a:xfrm>
            <a:off x="6858000" y="2590800"/>
            <a:ext cx="1447800" cy="167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92"/>
              </a:cxn>
              <a:cxn ang="0">
                <a:pos x="432" y="480"/>
              </a:cxn>
              <a:cxn ang="0">
                <a:pos x="624" y="912"/>
              </a:cxn>
              <a:cxn ang="0">
                <a:pos x="672" y="1008"/>
              </a:cxn>
              <a:cxn ang="0">
                <a:pos x="768" y="1056"/>
              </a:cxn>
              <a:cxn ang="0">
                <a:pos x="912" y="576"/>
              </a:cxn>
              <a:cxn ang="0">
                <a:pos x="528" y="0"/>
              </a:cxn>
              <a:cxn ang="0">
                <a:pos x="0" y="0"/>
              </a:cxn>
            </a:cxnLst>
            <a:rect l="0" t="0" r="r" b="b"/>
            <a:pathLst>
              <a:path w="912" h="1056">
                <a:moveTo>
                  <a:pt x="0" y="0"/>
                </a:moveTo>
                <a:lnTo>
                  <a:pt x="0" y="192"/>
                </a:lnTo>
                <a:lnTo>
                  <a:pt x="432" y="480"/>
                </a:lnTo>
                <a:lnTo>
                  <a:pt x="624" y="912"/>
                </a:lnTo>
                <a:lnTo>
                  <a:pt x="672" y="1008"/>
                </a:lnTo>
                <a:lnTo>
                  <a:pt x="768" y="1056"/>
                </a:lnTo>
                <a:lnTo>
                  <a:pt x="912" y="576"/>
                </a:lnTo>
                <a:lnTo>
                  <a:pt x="52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34" name="Freeform 18"/>
          <p:cNvSpPr>
            <a:spLocks/>
          </p:cNvSpPr>
          <p:nvPr/>
        </p:nvSpPr>
        <p:spPr bwMode="auto">
          <a:xfrm>
            <a:off x="5486400" y="3429000"/>
            <a:ext cx="2895600" cy="2362200"/>
          </a:xfrm>
          <a:custGeom>
            <a:avLst/>
            <a:gdLst/>
            <a:ahLst/>
            <a:cxnLst>
              <a:cxn ang="0">
                <a:pos x="1824" y="624"/>
              </a:cxn>
              <a:cxn ang="0">
                <a:pos x="0" y="0"/>
              </a:cxn>
              <a:cxn ang="0">
                <a:pos x="144" y="1008"/>
              </a:cxn>
              <a:cxn ang="0">
                <a:pos x="960" y="1488"/>
              </a:cxn>
              <a:cxn ang="0">
                <a:pos x="1824" y="624"/>
              </a:cxn>
            </a:cxnLst>
            <a:rect l="0" t="0" r="r" b="b"/>
            <a:pathLst>
              <a:path w="1824" h="1488">
                <a:moveTo>
                  <a:pt x="1824" y="624"/>
                </a:moveTo>
                <a:lnTo>
                  <a:pt x="0" y="0"/>
                </a:lnTo>
                <a:lnTo>
                  <a:pt x="144" y="1008"/>
                </a:lnTo>
                <a:lnTo>
                  <a:pt x="960" y="1488"/>
                </a:lnTo>
                <a:lnTo>
                  <a:pt x="1824" y="6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5791200" y="2743200"/>
            <a:ext cx="2286000" cy="2286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 flipV="1">
            <a:off x="6934200" y="2743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6934200" y="3886200"/>
            <a:ext cx="1066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 flipV="1">
            <a:off x="5867400" y="3505200"/>
            <a:ext cx="1066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8001000" y="4191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A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6781800" y="2362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B</a:t>
            </a:r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5410200" y="3276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82077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5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0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2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 animBg="1"/>
      <p:bldP spid="9227" grpId="1" animBg="1"/>
      <p:bldP spid="9227" grpId="2" animBg="1"/>
      <p:bldP spid="9227" grpId="3" animBg="1"/>
      <p:bldP spid="9227" grpId="4" animBg="1"/>
      <p:bldP spid="9227" grpId="5" animBg="1"/>
      <p:bldP spid="9219" grpId="0" build="p"/>
      <p:bldP spid="9228" grpId="0" animBg="1"/>
      <p:bldP spid="9228" grpId="1" animBg="1"/>
      <p:bldP spid="9228" grpId="2" animBg="1"/>
      <p:bldP spid="9231" grpId="0" animBg="1"/>
      <p:bldP spid="9231" grpId="1" animBg="1"/>
      <p:bldP spid="9231" grpId="2" animBg="1"/>
      <p:bldP spid="9231" grpId="3" animBg="1"/>
      <p:bldP spid="9234" grpId="0" animBg="1"/>
      <p:bldP spid="9234" grpId="1" animBg="1"/>
      <p:bldP spid="9221" grpId="0" animBg="1"/>
      <p:bldP spid="9222" grpId="0" animBg="1"/>
      <p:bldP spid="9223" grpId="0" animBg="1"/>
      <p:bldP spid="9233" grpId="0" animBg="1"/>
      <p:bldP spid="9235" grpId="0"/>
      <p:bldP spid="9236" grpId="0"/>
      <p:bldP spid="923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2" name="Oval 14"/>
          <p:cNvSpPr>
            <a:spLocks noChangeArrowheads="1"/>
          </p:cNvSpPr>
          <p:nvPr/>
        </p:nvSpPr>
        <p:spPr bwMode="auto">
          <a:xfrm>
            <a:off x="7086600" y="2209800"/>
            <a:ext cx="1371600" cy="1371600"/>
          </a:xfrm>
          <a:prstGeom prst="ellipse">
            <a:avLst/>
          </a:prstGeom>
          <a:noFill/>
          <a:ln w="76200">
            <a:solidFill>
              <a:srgbClr val="66FF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32" name="Freeform 44"/>
          <p:cNvSpPr>
            <a:spLocks/>
          </p:cNvSpPr>
          <p:nvPr/>
        </p:nvSpPr>
        <p:spPr bwMode="auto">
          <a:xfrm>
            <a:off x="6934200" y="2133600"/>
            <a:ext cx="1981200" cy="1066800"/>
          </a:xfrm>
          <a:custGeom>
            <a:avLst/>
            <a:gdLst/>
            <a:ahLst/>
            <a:cxnLst>
              <a:cxn ang="0">
                <a:pos x="240" y="576"/>
              </a:cxn>
              <a:cxn ang="0">
                <a:pos x="96" y="672"/>
              </a:cxn>
              <a:cxn ang="0">
                <a:pos x="0" y="96"/>
              </a:cxn>
              <a:cxn ang="0">
                <a:pos x="336" y="0"/>
              </a:cxn>
              <a:cxn ang="0">
                <a:pos x="720" y="0"/>
              </a:cxn>
              <a:cxn ang="0">
                <a:pos x="1248" y="480"/>
              </a:cxn>
              <a:cxn ang="0">
                <a:pos x="1104" y="672"/>
              </a:cxn>
              <a:cxn ang="0">
                <a:pos x="864" y="576"/>
              </a:cxn>
              <a:cxn ang="0">
                <a:pos x="768" y="432"/>
              </a:cxn>
              <a:cxn ang="0">
                <a:pos x="528" y="288"/>
              </a:cxn>
              <a:cxn ang="0">
                <a:pos x="240" y="576"/>
              </a:cxn>
            </a:cxnLst>
            <a:rect l="0" t="0" r="r" b="b"/>
            <a:pathLst>
              <a:path w="1248" h="672">
                <a:moveTo>
                  <a:pt x="240" y="576"/>
                </a:moveTo>
                <a:lnTo>
                  <a:pt x="96" y="672"/>
                </a:lnTo>
                <a:lnTo>
                  <a:pt x="0" y="96"/>
                </a:lnTo>
                <a:lnTo>
                  <a:pt x="336" y="0"/>
                </a:lnTo>
                <a:lnTo>
                  <a:pt x="720" y="0"/>
                </a:lnTo>
                <a:lnTo>
                  <a:pt x="1248" y="480"/>
                </a:lnTo>
                <a:lnTo>
                  <a:pt x="1104" y="672"/>
                </a:lnTo>
                <a:lnTo>
                  <a:pt x="864" y="576"/>
                </a:lnTo>
                <a:lnTo>
                  <a:pt x="768" y="432"/>
                </a:lnTo>
                <a:lnTo>
                  <a:pt x="528" y="288"/>
                </a:lnTo>
                <a:lnTo>
                  <a:pt x="240" y="57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Practice.  Find the indicated measure.</a:t>
            </a:r>
          </a:p>
        </p:txBody>
      </p:sp>
      <p:sp>
        <p:nvSpPr>
          <p:cNvPr id="12314" name="Oval 26"/>
          <p:cNvSpPr>
            <a:spLocks noChangeArrowheads="1"/>
          </p:cNvSpPr>
          <p:nvPr/>
        </p:nvSpPr>
        <p:spPr bwMode="auto">
          <a:xfrm>
            <a:off x="7086600" y="2209800"/>
            <a:ext cx="13716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7620000" y="1843088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X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8229600" y="3276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Y</a:t>
            </a: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7543800" y="3581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Z</a:t>
            </a:r>
          </a:p>
        </p:txBody>
      </p:sp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7239000" y="2667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W</a:t>
            </a:r>
          </a:p>
        </p:txBody>
      </p:sp>
      <p:sp>
        <p:nvSpPr>
          <p:cNvPr id="12326" name="Line 38"/>
          <p:cNvSpPr>
            <a:spLocks noChangeShapeType="1"/>
          </p:cNvSpPr>
          <p:nvPr/>
        </p:nvSpPr>
        <p:spPr bwMode="auto">
          <a:xfrm flipV="1">
            <a:off x="7772400" y="2209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27" name="Line 39"/>
          <p:cNvSpPr>
            <a:spLocks noChangeShapeType="1"/>
          </p:cNvSpPr>
          <p:nvPr/>
        </p:nvSpPr>
        <p:spPr bwMode="auto">
          <a:xfrm flipV="1">
            <a:off x="7162800" y="28956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28" name="Line 40"/>
          <p:cNvSpPr>
            <a:spLocks noChangeShapeType="1"/>
          </p:cNvSpPr>
          <p:nvPr/>
        </p:nvSpPr>
        <p:spPr bwMode="auto">
          <a:xfrm>
            <a:off x="7772400" y="28956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30" name="Oval 42"/>
          <p:cNvSpPr>
            <a:spLocks noChangeArrowheads="1"/>
          </p:cNvSpPr>
          <p:nvPr/>
        </p:nvSpPr>
        <p:spPr bwMode="auto">
          <a:xfrm>
            <a:off x="7543800" y="26670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31" name="Freeform 43"/>
          <p:cNvSpPr>
            <a:spLocks/>
          </p:cNvSpPr>
          <p:nvPr/>
        </p:nvSpPr>
        <p:spPr bwMode="auto">
          <a:xfrm>
            <a:off x="7467600" y="2971800"/>
            <a:ext cx="609600" cy="3048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96" y="0"/>
              </a:cxn>
              <a:cxn ang="0">
                <a:pos x="240" y="0"/>
              </a:cxn>
              <a:cxn ang="0">
                <a:pos x="384" y="48"/>
              </a:cxn>
              <a:cxn ang="0">
                <a:pos x="240" y="192"/>
              </a:cxn>
              <a:cxn ang="0">
                <a:pos x="0" y="96"/>
              </a:cxn>
            </a:cxnLst>
            <a:rect l="0" t="0" r="r" b="b"/>
            <a:pathLst>
              <a:path w="384" h="192">
                <a:moveTo>
                  <a:pt x="0" y="96"/>
                </a:moveTo>
                <a:lnTo>
                  <a:pt x="96" y="0"/>
                </a:lnTo>
                <a:lnTo>
                  <a:pt x="240" y="0"/>
                </a:lnTo>
                <a:lnTo>
                  <a:pt x="384" y="48"/>
                </a:lnTo>
                <a:lnTo>
                  <a:pt x="240" y="192"/>
                </a:lnTo>
                <a:lnTo>
                  <a:pt x="0" y="9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36" name="Text Box 48"/>
          <p:cNvSpPr txBox="1">
            <a:spLocks noChangeArrowheads="1"/>
          </p:cNvSpPr>
          <p:nvPr/>
        </p:nvSpPr>
        <p:spPr bwMode="auto">
          <a:xfrm>
            <a:off x="8229600" y="2286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292929"/>
                </a:solidFill>
              </a:rPr>
              <a:t>105</a:t>
            </a:r>
            <a:r>
              <a:rPr lang="en-US" b="1">
                <a:solidFill>
                  <a:srgbClr val="292929"/>
                </a:solidFill>
                <a:cs typeface="Arial" charset="0"/>
              </a:rPr>
              <a:t>º</a:t>
            </a:r>
          </a:p>
        </p:txBody>
      </p:sp>
    </p:spTree>
    <p:extLst>
      <p:ext uri="{BB962C8B-B14F-4D97-AF65-F5344CB8AC3E}">
        <p14:creationId xmlns:p14="http://schemas.microsoft.com/office/powerpoint/2010/main" val="74629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533400" y="2133600"/>
            <a:ext cx="795338" cy="2057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Practice.  Find the indicated measure.</a:t>
            </a:r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>
            <a:off x="2438400" y="4557713"/>
            <a:ext cx="1371600" cy="1371600"/>
          </a:xfrm>
          <a:prstGeom prst="ellips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50" name="Freeform 62"/>
          <p:cNvSpPr>
            <a:spLocks/>
          </p:cNvSpPr>
          <p:nvPr/>
        </p:nvSpPr>
        <p:spPr bwMode="auto">
          <a:xfrm>
            <a:off x="3124200" y="5624513"/>
            <a:ext cx="533400" cy="381000"/>
          </a:xfrm>
          <a:custGeom>
            <a:avLst/>
            <a:gdLst/>
            <a:ahLst/>
            <a:cxnLst>
              <a:cxn ang="0">
                <a:pos x="336" y="96"/>
              </a:cxn>
              <a:cxn ang="0">
                <a:pos x="240" y="0"/>
              </a:cxn>
              <a:cxn ang="0">
                <a:pos x="0" y="96"/>
              </a:cxn>
              <a:cxn ang="0">
                <a:pos x="0" y="240"/>
              </a:cxn>
              <a:cxn ang="0">
                <a:pos x="144" y="240"/>
              </a:cxn>
              <a:cxn ang="0">
                <a:pos x="336" y="96"/>
              </a:cxn>
            </a:cxnLst>
            <a:rect l="0" t="0" r="r" b="b"/>
            <a:pathLst>
              <a:path w="336" h="240">
                <a:moveTo>
                  <a:pt x="336" y="96"/>
                </a:moveTo>
                <a:lnTo>
                  <a:pt x="240" y="0"/>
                </a:lnTo>
                <a:lnTo>
                  <a:pt x="0" y="96"/>
                </a:lnTo>
                <a:lnTo>
                  <a:pt x="0" y="240"/>
                </a:lnTo>
                <a:lnTo>
                  <a:pt x="144" y="240"/>
                </a:lnTo>
                <a:lnTo>
                  <a:pt x="336" y="9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38" name="Rectangle 50"/>
          <p:cNvSpPr>
            <a:spLocks noChangeArrowheads="1"/>
          </p:cNvSpPr>
          <p:nvPr/>
        </p:nvSpPr>
        <p:spPr bwMode="auto">
          <a:xfrm>
            <a:off x="2286000" y="4405313"/>
            <a:ext cx="795338" cy="2057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40" name="Oval 52"/>
          <p:cNvSpPr>
            <a:spLocks noChangeArrowheads="1"/>
          </p:cNvSpPr>
          <p:nvPr/>
        </p:nvSpPr>
        <p:spPr bwMode="auto">
          <a:xfrm>
            <a:off x="2438400" y="4557713"/>
            <a:ext cx="13716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41" name="Line 53"/>
          <p:cNvSpPr>
            <a:spLocks noChangeShapeType="1"/>
          </p:cNvSpPr>
          <p:nvPr/>
        </p:nvSpPr>
        <p:spPr bwMode="auto">
          <a:xfrm flipV="1">
            <a:off x="3124200" y="4557713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42" name="Line 54"/>
          <p:cNvSpPr>
            <a:spLocks noChangeShapeType="1"/>
          </p:cNvSpPr>
          <p:nvPr/>
        </p:nvSpPr>
        <p:spPr bwMode="auto">
          <a:xfrm flipV="1">
            <a:off x="3124200" y="5243513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43" name="Line 55"/>
          <p:cNvSpPr>
            <a:spLocks noChangeShapeType="1"/>
          </p:cNvSpPr>
          <p:nvPr/>
        </p:nvSpPr>
        <p:spPr bwMode="auto">
          <a:xfrm>
            <a:off x="2590800" y="4786313"/>
            <a:ext cx="1066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44" name="Text Box 56"/>
          <p:cNvSpPr txBox="1">
            <a:spLocks noChangeArrowheads="1"/>
          </p:cNvSpPr>
          <p:nvPr/>
        </p:nvSpPr>
        <p:spPr bwMode="auto">
          <a:xfrm>
            <a:off x="3048000" y="4191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W</a:t>
            </a:r>
          </a:p>
        </p:txBody>
      </p:sp>
      <p:sp>
        <p:nvSpPr>
          <p:cNvPr id="12345" name="Text Box 57"/>
          <p:cNvSpPr txBox="1">
            <a:spLocks noChangeArrowheads="1"/>
          </p:cNvSpPr>
          <p:nvPr/>
        </p:nvSpPr>
        <p:spPr bwMode="auto">
          <a:xfrm>
            <a:off x="3657600" y="5624513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L</a:t>
            </a:r>
          </a:p>
        </p:txBody>
      </p: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2971800" y="5929313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T</a:t>
            </a:r>
          </a:p>
        </p:txBody>
      </p:sp>
      <p:sp>
        <p:nvSpPr>
          <p:cNvPr id="12347" name="Text Box 59"/>
          <p:cNvSpPr txBox="1">
            <a:spLocks noChangeArrowheads="1"/>
          </p:cNvSpPr>
          <p:nvPr/>
        </p:nvSpPr>
        <p:spPr bwMode="auto">
          <a:xfrm>
            <a:off x="3124200" y="5014913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J</a:t>
            </a:r>
          </a:p>
        </p:txBody>
      </p:sp>
      <p:sp>
        <p:nvSpPr>
          <p:cNvPr id="12348" name="Text Box 60"/>
          <p:cNvSpPr txBox="1">
            <a:spLocks noChangeArrowheads="1"/>
          </p:cNvSpPr>
          <p:nvPr/>
        </p:nvSpPr>
        <p:spPr bwMode="auto">
          <a:xfrm>
            <a:off x="2819400" y="4786313"/>
            <a:ext cx="68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292929"/>
                </a:solidFill>
              </a:rPr>
              <a:t>x</a:t>
            </a:r>
            <a:r>
              <a:rPr lang="en-US" b="1">
                <a:solidFill>
                  <a:srgbClr val="292929"/>
                </a:solidFill>
                <a:cs typeface="Arial" charset="0"/>
              </a:rPr>
              <a:t>º</a:t>
            </a:r>
          </a:p>
        </p:txBody>
      </p:sp>
      <p:sp>
        <p:nvSpPr>
          <p:cNvPr id="12349" name="Text Box 61"/>
          <p:cNvSpPr txBox="1">
            <a:spLocks noChangeArrowheads="1"/>
          </p:cNvSpPr>
          <p:nvPr/>
        </p:nvSpPr>
        <p:spPr bwMode="auto">
          <a:xfrm>
            <a:off x="2590800" y="5091113"/>
            <a:ext cx="68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292929"/>
                </a:solidFill>
              </a:rPr>
              <a:t>5x</a:t>
            </a:r>
            <a:r>
              <a:rPr lang="en-US" b="1">
                <a:solidFill>
                  <a:srgbClr val="292929"/>
                </a:solidFill>
                <a:cs typeface="Arial" charset="0"/>
              </a:rPr>
              <a:t>º</a:t>
            </a:r>
          </a:p>
        </p:txBody>
      </p:sp>
      <p:sp>
        <p:nvSpPr>
          <p:cNvPr id="12351" name="Text Box 63"/>
          <p:cNvSpPr txBox="1">
            <a:spLocks noChangeArrowheads="1"/>
          </p:cNvSpPr>
          <p:nvPr/>
        </p:nvSpPr>
        <p:spPr bwMode="auto">
          <a:xfrm>
            <a:off x="2209800" y="4481513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74629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7" name="Oval 17"/>
          <p:cNvSpPr>
            <a:spLocks noChangeArrowheads="1"/>
          </p:cNvSpPr>
          <p:nvPr/>
        </p:nvSpPr>
        <p:spPr bwMode="auto">
          <a:xfrm>
            <a:off x="762000" y="2057400"/>
            <a:ext cx="2741613" cy="2741613"/>
          </a:xfrm>
          <a:prstGeom prst="ellipse">
            <a:avLst/>
          </a:prstGeom>
          <a:noFill/>
          <a:ln w="76200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58" name="Freeform 18"/>
          <p:cNvSpPr>
            <a:spLocks/>
          </p:cNvSpPr>
          <p:nvPr/>
        </p:nvSpPr>
        <p:spPr bwMode="auto">
          <a:xfrm>
            <a:off x="228600" y="1828800"/>
            <a:ext cx="3429000" cy="3200400"/>
          </a:xfrm>
          <a:custGeom>
            <a:avLst/>
            <a:gdLst/>
            <a:ahLst/>
            <a:cxnLst>
              <a:cxn ang="0">
                <a:pos x="816" y="1632"/>
              </a:cxn>
              <a:cxn ang="0">
                <a:pos x="720" y="2016"/>
              </a:cxn>
              <a:cxn ang="0">
                <a:pos x="0" y="960"/>
              </a:cxn>
              <a:cxn ang="0">
                <a:pos x="576" y="144"/>
              </a:cxn>
              <a:cxn ang="0">
                <a:pos x="1728" y="0"/>
              </a:cxn>
              <a:cxn ang="0">
                <a:pos x="2160" y="432"/>
              </a:cxn>
              <a:cxn ang="0">
                <a:pos x="2064" y="480"/>
              </a:cxn>
              <a:cxn ang="0">
                <a:pos x="1824" y="528"/>
              </a:cxn>
              <a:cxn ang="0">
                <a:pos x="912" y="912"/>
              </a:cxn>
              <a:cxn ang="0">
                <a:pos x="816" y="1632"/>
              </a:cxn>
            </a:cxnLst>
            <a:rect l="0" t="0" r="r" b="b"/>
            <a:pathLst>
              <a:path w="2160" h="2016">
                <a:moveTo>
                  <a:pt x="816" y="1632"/>
                </a:moveTo>
                <a:lnTo>
                  <a:pt x="720" y="2016"/>
                </a:lnTo>
                <a:lnTo>
                  <a:pt x="0" y="960"/>
                </a:lnTo>
                <a:lnTo>
                  <a:pt x="576" y="144"/>
                </a:lnTo>
                <a:lnTo>
                  <a:pt x="1728" y="0"/>
                </a:lnTo>
                <a:lnTo>
                  <a:pt x="2160" y="432"/>
                </a:lnTo>
                <a:lnTo>
                  <a:pt x="2064" y="480"/>
                </a:lnTo>
                <a:lnTo>
                  <a:pt x="1824" y="528"/>
                </a:lnTo>
                <a:lnTo>
                  <a:pt x="912" y="912"/>
                </a:lnTo>
                <a:lnTo>
                  <a:pt x="816" y="1632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533400"/>
            <a:ext cx="7158037" cy="823913"/>
          </a:xfrm>
        </p:spPr>
        <p:txBody>
          <a:bodyPr/>
          <a:lstStyle/>
          <a:p>
            <a:r>
              <a:rPr lang="en-US" sz="2000"/>
              <a:t>Practice: Name the shaded arc in each picture.</a:t>
            </a:r>
            <a:br>
              <a:rPr lang="en-US" sz="2000"/>
            </a:br>
            <a:r>
              <a:rPr lang="en-US" sz="2000"/>
              <a:t>Then tell whether it is a </a:t>
            </a:r>
            <a:r>
              <a:rPr lang="en-US" sz="2000" i="1"/>
              <a:t>minor arc</a:t>
            </a:r>
            <a:r>
              <a:rPr lang="en-US" sz="2000"/>
              <a:t>, </a:t>
            </a:r>
            <a:r>
              <a:rPr lang="en-US" sz="2000" i="1"/>
              <a:t>major arc</a:t>
            </a:r>
            <a:r>
              <a:rPr lang="en-US" sz="2000"/>
              <a:t>, or a </a:t>
            </a:r>
            <a:r>
              <a:rPr lang="en-US" sz="2000" i="1"/>
              <a:t>semicircle</a:t>
            </a:r>
            <a:r>
              <a:rPr lang="en-US" sz="2000"/>
              <a:t>.</a:t>
            </a:r>
          </a:p>
        </p:txBody>
      </p:sp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763588" y="2057400"/>
            <a:ext cx="2741612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2057400" y="2667000"/>
            <a:ext cx="1219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2057400" y="3429000"/>
            <a:ext cx="990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H="1">
            <a:off x="1524000" y="3429000"/>
            <a:ext cx="5334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12954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A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676400" y="3200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B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2971800" y="4343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C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3124200" y="2286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27158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9" name="Oval 19"/>
          <p:cNvSpPr>
            <a:spLocks noChangeArrowheads="1"/>
          </p:cNvSpPr>
          <p:nvPr/>
        </p:nvSpPr>
        <p:spPr bwMode="auto">
          <a:xfrm>
            <a:off x="3352800" y="3886200"/>
            <a:ext cx="2741613" cy="2741613"/>
          </a:xfrm>
          <a:prstGeom prst="ellipse">
            <a:avLst/>
          </a:prstGeom>
          <a:noFill/>
          <a:ln w="76200">
            <a:solidFill>
              <a:srgbClr val="99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533400"/>
            <a:ext cx="7158037" cy="823913"/>
          </a:xfrm>
        </p:spPr>
        <p:txBody>
          <a:bodyPr/>
          <a:lstStyle/>
          <a:p>
            <a:r>
              <a:rPr lang="en-US" sz="2000"/>
              <a:t>Practice: Name the shaded arc in each picture.</a:t>
            </a:r>
            <a:br>
              <a:rPr lang="en-US" sz="2000"/>
            </a:br>
            <a:r>
              <a:rPr lang="en-US" sz="2000"/>
              <a:t>Then tell whether it is a </a:t>
            </a:r>
            <a:r>
              <a:rPr lang="en-US" sz="2000" i="1"/>
              <a:t>minor arc</a:t>
            </a:r>
            <a:r>
              <a:rPr lang="en-US" sz="2000"/>
              <a:t>, </a:t>
            </a:r>
            <a:r>
              <a:rPr lang="en-US" sz="2000" i="1"/>
              <a:t>major arc</a:t>
            </a:r>
            <a:r>
              <a:rPr lang="en-US" sz="2000"/>
              <a:t>, or a </a:t>
            </a:r>
            <a:r>
              <a:rPr lang="en-US" sz="2000" i="1"/>
              <a:t>semicircle</a:t>
            </a:r>
            <a:r>
              <a:rPr lang="en-US" sz="2000"/>
              <a:t>.</a:t>
            </a:r>
          </a:p>
        </p:txBody>
      </p:sp>
      <p:sp>
        <p:nvSpPr>
          <p:cNvPr id="10260" name="Freeform 20"/>
          <p:cNvSpPr>
            <a:spLocks/>
          </p:cNvSpPr>
          <p:nvPr/>
        </p:nvSpPr>
        <p:spPr bwMode="auto">
          <a:xfrm>
            <a:off x="3733800" y="3505200"/>
            <a:ext cx="2971800" cy="2895600"/>
          </a:xfrm>
          <a:custGeom>
            <a:avLst/>
            <a:gdLst/>
            <a:ahLst/>
            <a:cxnLst>
              <a:cxn ang="0">
                <a:pos x="0" y="384"/>
              </a:cxn>
              <a:cxn ang="0">
                <a:pos x="144" y="480"/>
              </a:cxn>
              <a:cxn ang="0">
                <a:pos x="1104" y="624"/>
              </a:cxn>
              <a:cxn ang="0">
                <a:pos x="1296" y="384"/>
              </a:cxn>
              <a:cxn ang="0">
                <a:pos x="1680" y="1104"/>
              </a:cxn>
              <a:cxn ang="0">
                <a:pos x="1776" y="1824"/>
              </a:cxn>
              <a:cxn ang="0">
                <a:pos x="1872" y="960"/>
              </a:cxn>
              <a:cxn ang="0">
                <a:pos x="1152" y="192"/>
              </a:cxn>
              <a:cxn ang="0">
                <a:pos x="288" y="0"/>
              </a:cxn>
              <a:cxn ang="0">
                <a:pos x="0" y="384"/>
              </a:cxn>
            </a:cxnLst>
            <a:rect l="0" t="0" r="r" b="b"/>
            <a:pathLst>
              <a:path w="1872" h="1824">
                <a:moveTo>
                  <a:pt x="0" y="384"/>
                </a:moveTo>
                <a:lnTo>
                  <a:pt x="144" y="480"/>
                </a:lnTo>
                <a:lnTo>
                  <a:pt x="1104" y="624"/>
                </a:lnTo>
                <a:lnTo>
                  <a:pt x="1296" y="384"/>
                </a:lnTo>
                <a:lnTo>
                  <a:pt x="1680" y="1104"/>
                </a:lnTo>
                <a:lnTo>
                  <a:pt x="1776" y="1824"/>
                </a:lnTo>
                <a:lnTo>
                  <a:pt x="1872" y="960"/>
                </a:lnTo>
                <a:lnTo>
                  <a:pt x="1152" y="192"/>
                </a:lnTo>
                <a:lnTo>
                  <a:pt x="288" y="0"/>
                </a:lnTo>
                <a:lnTo>
                  <a:pt x="0" y="38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46" name="Oval 6"/>
          <p:cNvSpPr>
            <a:spLocks noChangeArrowheads="1"/>
          </p:cNvSpPr>
          <p:nvPr/>
        </p:nvSpPr>
        <p:spPr bwMode="auto">
          <a:xfrm>
            <a:off x="3354388" y="3886200"/>
            <a:ext cx="2741612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V="1">
            <a:off x="4724400" y="4267200"/>
            <a:ext cx="914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H="1" flipV="1">
            <a:off x="3886200" y="4191000"/>
            <a:ext cx="838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 flipV="1">
            <a:off x="4343400" y="5334000"/>
            <a:ext cx="381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3657600" y="3886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E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4724400" y="5257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F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3962400" y="6491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G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5257800" y="4129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207649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1" name="Oval 21"/>
          <p:cNvSpPr>
            <a:spLocks noChangeArrowheads="1"/>
          </p:cNvSpPr>
          <p:nvPr/>
        </p:nvSpPr>
        <p:spPr bwMode="auto">
          <a:xfrm>
            <a:off x="5943600" y="1981200"/>
            <a:ext cx="2741613" cy="2741613"/>
          </a:xfrm>
          <a:prstGeom prst="ellipse">
            <a:avLst/>
          </a:prstGeom>
          <a:noFill/>
          <a:ln w="76200">
            <a:solidFill>
              <a:srgbClr val="66FF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62" name="Freeform 22"/>
          <p:cNvSpPr>
            <a:spLocks/>
          </p:cNvSpPr>
          <p:nvPr/>
        </p:nvSpPr>
        <p:spPr bwMode="auto">
          <a:xfrm>
            <a:off x="5791200" y="3276600"/>
            <a:ext cx="3124200" cy="16764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1968" y="0"/>
              </a:cxn>
              <a:cxn ang="0">
                <a:pos x="1728" y="960"/>
              </a:cxn>
              <a:cxn ang="0">
                <a:pos x="816" y="1056"/>
              </a:cxn>
              <a:cxn ang="0">
                <a:pos x="48" y="576"/>
              </a:cxn>
              <a:cxn ang="0">
                <a:pos x="0" y="240"/>
              </a:cxn>
            </a:cxnLst>
            <a:rect l="0" t="0" r="r" b="b"/>
            <a:pathLst>
              <a:path w="1968" h="1056">
                <a:moveTo>
                  <a:pt x="0" y="240"/>
                </a:moveTo>
                <a:lnTo>
                  <a:pt x="1968" y="0"/>
                </a:lnTo>
                <a:lnTo>
                  <a:pt x="1728" y="960"/>
                </a:lnTo>
                <a:lnTo>
                  <a:pt x="816" y="1056"/>
                </a:lnTo>
                <a:lnTo>
                  <a:pt x="48" y="576"/>
                </a:lnTo>
                <a:lnTo>
                  <a:pt x="0" y="24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533400"/>
            <a:ext cx="7158037" cy="823913"/>
          </a:xfrm>
        </p:spPr>
        <p:txBody>
          <a:bodyPr/>
          <a:lstStyle/>
          <a:p>
            <a:r>
              <a:rPr lang="en-US" sz="2000"/>
              <a:t>Practice: Name the shaded arc in each picture.</a:t>
            </a:r>
            <a:br>
              <a:rPr lang="en-US" sz="2000"/>
            </a:br>
            <a:r>
              <a:rPr lang="en-US" sz="2000"/>
              <a:t>Then tell whether it is a </a:t>
            </a:r>
            <a:r>
              <a:rPr lang="en-US" sz="2000" i="1"/>
              <a:t>minor arc</a:t>
            </a:r>
            <a:r>
              <a:rPr lang="en-US" sz="2000"/>
              <a:t>, </a:t>
            </a:r>
            <a:r>
              <a:rPr lang="en-US" sz="2000" i="1"/>
              <a:t>major arc</a:t>
            </a:r>
            <a:r>
              <a:rPr lang="en-US" sz="2000"/>
              <a:t>, or a </a:t>
            </a:r>
            <a:r>
              <a:rPr lang="en-US" sz="2000" i="1"/>
              <a:t>semicircle</a:t>
            </a:r>
            <a:r>
              <a:rPr lang="en-US" sz="2000"/>
              <a:t>.</a:t>
            </a:r>
          </a:p>
        </p:txBody>
      </p:sp>
      <p:sp>
        <p:nvSpPr>
          <p:cNvPr id="10245" name="Oval 5"/>
          <p:cNvSpPr>
            <a:spLocks noChangeArrowheads="1"/>
          </p:cNvSpPr>
          <p:nvPr/>
        </p:nvSpPr>
        <p:spPr bwMode="auto">
          <a:xfrm>
            <a:off x="5943600" y="1981200"/>
            <a:ext cx="2741613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60" name="Freeform 20"/>
          <p:cNvSpPr>
            <a:spLocks/>
          </p:cNvSpPr>
          <p:nvPr/>
        </p:nvSpPr>
        <p:spPr bwMode="auto">
          <a:xfrm>
            <a:off x="3733800" y="3505200"/>
            <a:ext cx="2971800" cy="2895600"/>
          </a:xfrm>
          <a:custGeom>
            <a:avLst/>
            <a:gdLst/>
            <a:ahLst/>
            <a:cxnLst>
              <a:cxn ang="0">
                <a:pos x="0" y="384"/>
              </a:cxn>
              <a:cxn ang="0">
                <a:pos x="144" y="480"/>
              </a:cxn>
              <a:cxn ang="0">
                <a:pos x="1104" y="624"/>
              </a:cxn>
              <a:cxn ang="0">
                <a:pos x="1296" y="384"/>
              </a:cxn>
              <a:cxn ang="0">
                <a:pos x="1680" y="1104"/>
              </a:cxn>
              <a:cxn ang="0">
                <a:pos x="1776" y="1824"/>
              </a:cxn>
              <a:cxn ang="0">
                <a:pos x="1872" y="960"/>
              </a:cxn>
              <a:cxn ang="0">
                <a:pos x="1152" y="192"/>
              </a:cxn>
              <a:cxn ang="0">
                <a:pos x="288" y="0"/>
              </a:cxn>
              <a:cxn ang="0">
                <a:pos x="0" y="384"/>
              </a:cxn>
            </a:cxnLst>
            <a:rect l="0" t="0" r="r" b="b"/>
            <a:pathLst>
              <a:path w="1872" h="1824">
                <a:moveTo>
                  <a:pt x="0" y="384"/>
                </a:moveTo>
                <a:lnTo>
                  <a:pt x="144" y="480"/>
                </a:lnTo>
                <a:lnTo>
                  <a:pt x="1104" y="624"/>
                </a:lnTo>
                <a:lnTo>
                  <a:pt x="1296" y="384"/>
                </a:lnTo>
                <a:lnTo>
                  <a:pt x="1680" y="1104"/>
                </a:lnTo>
                <a:lnTo>
                  <a:pt x="1776" y="1824"/>
                </a:lnTo>
                <a:lnTo>
                  <a:pt x="1872" y="960"/>
                </a:lnTo>
                <a:lnTo>
                  <a:pt x="1152" y="192"/>
                </a:lnTo>
                <a:lnTo>
                  <a:pt x="288" y="0"/>
                </a:lnTo>
                <a:lnTo>
                  <a:pt x="0" y="38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 flipV="1">
            <a:off x="6248400" y="3429000"/>
            <a:ext cx="1219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6096000" y="2819400"/>
            <a:ext cx="1371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 flipV="1">
            <a:off x="5943600" y="3276600"/>
            <a:ext cx="2743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71" name="Text Box 31"/>
          <p:cNvSpPr txBox="1">
            <a:spLocks noChangeArrowheads="1"/>
          </p:cNvSpPr>
          <p:nvPr/>
        </p:nvSpPr>
        <p:spPr bwMode="auto">
          <a:xfrm>
            <a:off x="5943600" y="4114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J</a:t>
            </a:r>
          </a:p>
        </p:txBody>
      </p:sp>
      <p:sp>
        <p:nvSpPr>
          <p:cNvPr id="10272" name="Text Box 32"/>
          <p:cNvSpPr txBox="1">
            <a:spLocks noChangeArrowheads="1"/>
          </p:cNvSpPr>
          <p:nvPr/>
        </p:nvSpPr>
        <p:spPr bwMode="auto">
          <a:xfrm>
            <a:off x="5562600" y="3429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K</a:t>
            </a:r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5638800" y="2590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L</a:t>
            </a:r>
          </a:p>
        </p:txBody>
      </p:sp>
      <p:sp>
        <p:nvSpPr>
          <p:cNvPr id="10274" name="Text Box 34"/>
          <p:cNvSpPr txBox="1">
            <a:spLocks noChangeArrowheads="1"/>
          </p:cNvSpPr>
          <p:nvPr/>
        </p:nvSpPr>
        <p:spPr bwMode="auto">
          <a:xfrm>
            <a:off x="7239000" y="3429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M</a:t>
            </a:r>
          </a:p>
        </p:txBody>
      </p:sp>
      <p:sp>
        <p:nvSpPr>
          <p:cNvPr id="10275" name="Text Box 35"/>
          <p:cNvSpPr txBox="1">
            <a:spLocks noChangeArrowheads="1"/>
          </p:cNvSpPr>
          <p:nvPr/>
        </p:nvSpPr>
        <p:spPr bwMode="auto">
          <a:xfrm>
            <a:off x="86868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07649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" name="Oval 10"/>
          <p:cNvSpPr>
            <a:spLocks noChangeArrowheads="1"/>
          </p:cNvSpPr>
          <p:nvPr/>
        </p:nvSpPr>
        <p:spPr bwMode="auto">
          <a:xfrm>
            <a:off x="5562600" y="2514600"/>
            <a:ext cx="2741613" cy="2741613"/>
          </a:xfrm>
          <a:prstGeom prst="ellipse">
            <a:avLst/>
          </a:prstGeom>
          <a:noFill/>
          <a:ln w="76200">
            <a:solidFill>
              <a:srgbClr val="66FF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1275" name="Freeform 11"/>
          <p:cNvSpPr>
            <a:spLocks/>
          </p:cNvSpPr>
          <p:nvPr/>
        </p:nvSpPr>
        <p:spPr bwMode="auto">
          <a:xfrm>
            <a:off x="5029200" y="3657600"/>
            <a:ext cx="3657600" cy="2057400"/>
          </a:xfrm>
          <a:custGeom>
            <a:avLst/>
            <a:gdLst/>
            <a:ahLst/>
            <a:cxnLst>
              <a:cxn ang="0">
                <a:pos x="2304" y="48"/>
              </a:cxn>
              <a:cxn ang="0">
                <a:pos x="1824" y="96"/>
              </a:cxn>
              <a:cxn ang="0">
                <a:pos x="1152" y="336"/>
              </a:cxn>
              <a:cxn ang="0">
                <a:pos x="528" y="144"/>
              </a:cxn>
              <a:cxn ang="0">
                <a:pos x="0" y="0"/>
              </a:cxn>
              <a:cxn ang="0">
                <a:pos x="816" y="1248"/>
              </a:cxn>
              <a:cxn ang="0">
                <a:pos x="1584" y="1296"/>
              </a:cxn>
              <a:cxn ang="0">
                <a:pos x="2160" y="672"/>
              </a:cxn>
              <a:cxn ang="0">
                <a:pos x="2304" y="48"/>
              </a:cxn>
            </a:cxnLst>
            <a:rect l="0" t="0" r="r" b="b"/>
            <a:pathLst>
              <a:path w="2304" h="1296">
                <a:moveTo>
                  <a:pt x="2304" y="48"/>
                </a:moveTo>
                <a:lnTo>
                  <a:pt x="1824" y="96"/>
                </a:lnTo>
                <a:lnTo>
                  <a:pt x="1152" y="336"/>
                </a:lnTo>
                <a:lnTo>
                  <a:pt x="528" y="144"/>
                </a:lnTo>
                <a:lnTo>
                  <a:pt x="0" y="0"/>
                </a:lnTo>
                <a:lnTo>
                  <a:pt x="816" y="1248"/>
                </a:lnTo>
                <a:lnTo>
                  <a:pt x="1584" y="1296"/>
                </a:lnTo>
                <a:lnTo>
                  <a:pt x="2160" y="672"/>
                </a:lnTo>
                <a:lnTo>
                  <a:pt x="2304" y="48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 rot="21172499" flipH="1">
            <a:off x="6934200" y="3733800"/>
            <a:ext cx="1527175" cy="141288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 rot="427501">
            <a:off x="5408613" y="3733800"/>
            <a:ext cx="1527175" cy="141288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Definitions, Properties, Theorems, &amp; Postulates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1" y="1676400"/>
            <a:ext cx="4572000" cy="5181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Central Angle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 smtClean="0"/>
              <a:t>Property </a:t>
            </a:r>
            <a:r>
              <a:rPr lang="en-US" sz="2400" dirty="0"/>
              <a:t>of Central </a:t>
            </a:r>
            <a:r>
              <a:rPr lang="en-US" sz="2400" dirty="0" smtClean="0"/>
              <a:t>Angles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 smtClean="0"/>
              <a:t>Sum of Central Angles Theorem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cs typeface="Arial" charset="0"/>
              </a:rPr>
              <a:t> </a:t>
            </a:r>
            <a:br>
              <a:rPr lang="en-US" sz="2000" dirty="0" smtClean="0">
                <a:cs typeface="Arial" charset="0"/>
              </a:rPr>
            </a:br>
            <a:r>
              <a:rPr lang="en-US" sz="2000" dirty="0" smtClean="0">
                <a:cs typeface="Arial" charset="0"/>
              </a:rPr>
              <a:t/>
            </a:r>
            <a:br>
              <a:rPr lang="en-US" sz="2000" dirty="0" smtClean="0">
                <a:cs typeface="Arial" charset="0"/>
              </a:rPr>
            </a:br>
            <a:r>
              <a:rPr lang="en-US" sz="2000" dirty="0" smtClean="0">
                <a:cs typeface="Arial" charset="0"/>
              </a:rPr>
              <a:t/>
            </a:r>
            <a:br>
              <a:rPr lang="en-US" sz="2000" dirty="0" smtClean="0">
                <a:cs typeface="Arial" charset="0"/>
              </a:rPr>
            </a:br>
            <a:endParaRPr lang="en-US" sz="2000" dirty="0"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cs typeface="Arial" charset="0"/>
              </a:rPr>
              <a:t>Arc Addition Postulate</a:t>
            </a:r>
          </a:p>
          <a:p>
            <a:pPr lvl="1">
              <a:lnSpc>
                <a:spcPct val="80000"/>
              </a:lnSpc>
            </a:pPr>
            <a:endParaRPr lang="en-US" sz="2000" dirty="0">
              <a:cs typeface="Arial" charset="0"/>
            </a:endParaRPr>
          </a:p>
        </p:txBody>
      </p:sp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5562600" y="2514600"/>
            <a:ext cx="2741613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V="1">
            <a:off x="6934200" y="3733800"/>
            <a:ext cx="1371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H="1" flipV="1">
            <a:off x="5562600" y="3733800"/>
            <a:ext cx="1371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5181600" y="3810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C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6781800" y="3886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B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8305800" y="3733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852095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" grpId="0" animBg="1"/>
      <p:bldP spid="11273" grpId="0" animBg="1"/>
      <p:bldP spid="11272" grpId="0" animBg="1"/>
      <p:bldP spid="11267" grpId="0" uiExpand="1" build="p"/>
      <p:bldP spid="11268" grpId="0" animBg="1"/>
      <p:bldP spid="11269" grpId="0" animBg="1"/>
      <p:bldP spid="11270" grpId="0" animBg="1"/>
      <p:bldP spid="11276" grpId="0"/>
      <p:bldP spid="11277" grpId="0"/>
      <p:bldP spid="1127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9325" y="1981200"/>
            <a:ext cx="7661275" cy="1295400"/>
          </a:xfrm>
        </p:spPr>
        <p:txBody>
          <a:bodyPr/>
          <a:lstStyle/>
          <a:p>
            <a:r>
              <a:rPr lang="en-US" sz="2800" dirty="0" smtClean="0"/>
              <a:t>In the same circle, or in congruent circles, two arcs are congruent if and only if their corresponding central angles are congruent.</a:t>
            </a:r>
            <a:endParaRPr lang="en-US" sz="28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1600200" y="3657600"/>
            <a:ext cx="3367135" cy="2743200"/>
            <a:chOff x="1600200" y="3657600"/>
            <a:chExt cx="3367135" cy="2743200"/>
          </a:xfrm>
        </p:grpSpPr>
        <p:grpSp>
          <p:nvGrpSpPr>
            <p:cNvPr id="11" name="Group 10"/>
            <p:cNvGrpSpPr/>
            <p:nvPr/>
          </p:nvGrpSpPr>
          <p:grpSpPr>
            <a:xfrm>
              <a:off x="1600200" y="3657600"/>
              <a:ext cx="2743200" cy="2743200"/>
              <a:chOff x="1600200" y="3657600"/>
              <a:chExt cx="2743200" cy="2743200"/>
            </a:xfrm>
          </p:grpSpPr>
          <p:sp>
            <p:nvSpPr>
              <p:cNvPr id="4" name="Oval 3"/>
              <p:cNvSpPr/>
              <p:nvPr/>
            </p:nvSpPr>
            <p:spPr bwMode="auto">
              <a:xfrm>
                <a:off x="1600200" y="3657600"/>
                <a:ext cx="2743200" cy="2743200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6" name="Straight Connector 5"/>
              <p:cNvCxnSpPr>
                <a:stCxn id="4" idx="6"/>
              </p:cNvCxnSpPr>
              <p:nvPr/>
            </p:nvCxnSpPr>
            <p:spPr bwMode="auto">
              <a:xfrm flipH="1">
                <a:off x="2971800" y="5029200"/>
                <a:ext cx="1371600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oval" w="med" len="med"/>
                <a:tailEnd type="oval" w="med" len="med"/>
              </a:ln>
              <a:effectLst/>
            </p:spPr>
          </p:cxnSp>
          <p:cxnSp>
            <p:nvCxnSpPr>
              <p:cNvPr id="8" name="Straight Connector 7"/>
              <p:cNvCxnSpPr>
                <a:endCxn id="4" idx="1"/>
              </p:cNvCxnSpPr>
              <p:nvPr/>
            </p:nvCxnSpPr>
            <p:spPr bwMode="auto">
              <a:xfrm flipH="1" flipV="1">
                <a:off x="2001932" y="4059332"/>
                <a:ext cx="969868" cy="96986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oval" w="med" len="med"/>
                <a:tailEnd type="oval" w="med" len="med"/>
              </a:ln>
              <a:effectLst/>
            </p:spPr>
          </p:cxnSp>
          <p:cxnSp>
            <p:nvCxnSpPr>
              <p:cNvPr id="10" name="Straight Connector 9"/>
              <p:cNvCxnSpPr>
                <a:endCxn id="4" idx="3"/>
              </p:cNvCxnSpPr>
              <p:nvPr/>
            </p:nvCxnSpPr>
            <p:spPr bwMode="auto">
              <a:xfrm flipH="1">
                <a:off x="2001932" y="5029200"/>
                <a:ext cx="969868" cy="96986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oval" w="med" len="med"/>
                <a:tailEnd type="oval" w="med" len="med"/>
              </a:ln>
              <a:effectLst/>
            </p:spPr>
          </p:cxnSp>
        </p:grpSp>
        <p:sp>
          <p:nvSpPr>
            <p:cNvPr id="12" name="TextBox 11"/>
            <p:cNvSpPr txBox="1"/>
            <p:nvPr/>
          </p:nvSpPr>
          <p:spPr>
            <a:xfrm>
              <a:off x="2971800" y="51816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357735" y="4844534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697132" y="5814402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697132" y="3810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35429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More Definitions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3754438" cy="4114800"/>
          </a:xfrm>
        </p:spPr>
        <p:txBody>
          <a:bodyPr/>
          <a:lstStyle/>
          <a:p>
            <a:pPr eaLnBrk="1" hangingPunct="1"/>
            <a:r>
              <a:rPr lang="en-US" dirty="0" smtClean="0"/>
              <a:t>Definitions</a:t>
            </a:r>
          </a:p>
          <a:p>
            <a:pPr lvl="1" eaLnBrk="1" hangingPunct="1"/>
            <a:r>
              <a:rPr lang="en-US" dirty="0" smtClean="0"/>
              <a:t>Concentric circles</a:t>
            </a:r>
            <a:endParaRPr lang="en-US" dirty="0" smtClean="0"/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4648200" y="2057400"/>
            <a:ext cx="1828800" cy="182880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5538788" y="2924175"/>
            <a:ext cx="762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5029200" y="2408238"/>
            <a:ext cx="1096963" cy="1096962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62000" y="3124200"/>
            <a:ext cx="388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Two circles with the same ________, but different ________.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78868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uiExpand="1" build="p"/>
      <p:bldP spid="7174" grpId="0" uiExpand="1" animBg="1"/>
      <p:bldP spid="7177" grpId="0" animBg="1"/>
      <p:bldP spid="7178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0" name="Oval 12"/>
          <p:cNvSpPr>
            <a:spLocks noChangeArrowheads="1"/>
          </p:cNvSpPr>
          <p:nvPr/>
        </p:nvSpPr>
        <p:spPr bwMode="auto">
          <a:xfrm>
            <a:off x="685800" y="2286000"/>
            <a:ext cx="1371600" cy="1371600"/>
          </a:xfrm>
          <a:prstGeom prst="ellipse">
            <a:avLst/>
          </a:prstGeom>
          <a:noFill/>
          <a:ln w="76200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533400" y="2133600"/>
            <a:ext cx="795338" cy="2057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Practice.  Find the indicated measure.</a:t>
            </a:r>
          </a:p>
        </p:txBody>
      </p:sp>
      <p:sp>
        <p:nvSpPr>
          <p:cNvPr id="12304" name="Freeform 16"/>
          <p:cNvSpPr>
            <a:spLocks/>
          </p:cNvSpPr>
          <p:nvPr/>
        </p:nvSpPr>
        <p:spPr bwMode="auto">
          <a:xfrm>
            <a:off x="1371600" y="2057400"/>
            <a:ext cx="838200" cy="1447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8"/>
              </a:cxn>
              <a:cxn ang="0">
                <a:pos x="240" y="432"/>
              </a:cxn>
              <a:cxn ang="0">
                <a:pos x="336" y="720"/>
              </a:cxn>
              <a:cxn ang="0">
                <a:pos x="336" y="816"/>
              </a:cxn>
              <a:cxn ang="0">
                <a:pos x="432" y="912"/>
              </a:cxn>
              <a:cxn ang="0">
                <a:pos x="528" y="384"/>
              </a:cxn>
              <a:cxn ang="0">
                <a:pos x="288" y="96"/>
              </a:cxn>
              <a:cxn ang="0">
                <a:pos x="0" y="0"/>
              </a:cxn>
            </a:cxnLst>
            <a:rect l="0" t="0" r="r" b="b"/>
            <a:pathLst>
              <a:path w="528" h="912">
                <a:moveTo>
                  <a:pt x="0" y="0"/>
                </a:moveTo>
                <a:lnTo>
                  <a:pt x="0" y="288"/>
                </a:lnTo>
                <a:lnTo>
                  <a:pt x="240" y="432"/>
                </a:lnTo>
                <a:lnTo>
                  <a:pt x="336" y="720"/>
                </a:lnTo>
                <a:lnTo>
                  <a:pt x="336" y="816"/>
                </a:lnTo>
                <a:lnTo>
                  <a:pt x="432" y="912"/>
                </a:lnTo>
                <a:lnTo>
                  <a:pt x="528" y="384"/>
                </a:lnTo>
                <a:lnTo>
                  <a:pt x="288" y="9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292" name="Oval 4"/>
          <p:cNvSpPr>
            <a:spLocks noChangeArrowheads="1"/>
          </p:cNvSpPr>
          <p:nvPr/>
        </p:nvSpPr>
        <p:spPr bwMode="auto">
          <a:xfrm>
            <a:off x="685800" y="2286000"/>
            <a:ext cx="13716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flipV="1">
            <a:off x="1371600" y="2286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 flipV="1">
            <a:off x="1371600" y="2971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1371600" y="29718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295400" y="1919288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A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905000" y="3352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B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219200" y="3657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C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990600" y="2743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D</a:t>
            </a:r>
          </a:p>
        </p:txBody>
      </p:sp>
      <p:sp>
        <p:nvSpPr>
          <p:cNvPr id="12333" name="Text Box 45"/>
          <p:cNvSpPr txBox="1">
            <a:spLocks noChangeArrowheads="1"/>
          </p:cNvSpPr>
          <p:nvPr/>
        </p:nvSpPr>
        <p:spPr bwMode="auto">
          <a:xfrm>
            <a:off x="1295400" y="2743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292929"/>
                </a:solidFill>
              </a:rPr>
              <a:t>140</a:t>
            </a:r>
            <a:r>
              <a:rPr lang="en-US" b="1">
                <a:solidFill>
                  <a:srgbClr val="292929"/>
                </a:solidFill>
                <a:cs typeface="Arial" charset="0"/>
              </a:rPr>
              <a:t>º</a:t>
            </a:r>
          </a:p>
        </p:txBody>
      </p:sp>
      <p:sp>
        <p:nvSpPr>
          <p:cNvPr id="12338" name="Rectangle 50"/>
          <p:cNvSpPr>
            <a:spLocks noChangeArrowheads="1"/>
          </p:cNvSpPr>
          <p:nvPr/>
        </p:nvSpPr>
        <p:spPr bwMode="auto">
          <a:xfrm>
            <a:off x="2286000" y="4405313"/>
            <a:ext cx="795338" cy="2057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75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1" name="Oval 13"/>
          <p:cNvSpPr>
            <a:spLocks noChangeArrowheads="1"/>
          </p:cNvSpPr>
          <p:nvPr/>
        </p:nvSpPr>
        <p:spPr bwMode="auto">
          <a:xfrm>
            <a:off x="3886200" y="2209800"/>
            <a:ext cx="1371600" cy="1371600"/>
          </a:xfrm>
          <a:prstGeom prst="ellipse">
            <a:avLst/>
          </a:prstGeom>
          <a:noFill/>
          <a:ln w="76200">
            <a:solidFill>
              <a:srgbClr val="99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29" name="Freeform 41"/>
          <p:cNvSpPr>
            <a:spLocks/>
          </p:cNvSpPr>
          <p:nvPr/>
        </p:nvSpPr>
        <p:spPr bwMode="auto">
          <a:xfrm>
            <a:off x="3810000" y="2286000"/>
            <a:ext cx="1600200" cy="1524000"/>
          </a:xfrm>
          <a:custGeom>
            <a:avLst/>
            <a:gdLst/>
            <a:ahLst/>
            <a:cxnLst>
              <a:cxn ang="0">
                <a:pos x="0" y="528"/>
              </a:cxn>
              <a:cxn ang="0">
                <a:pos x="144" y="480"/>
              </a:cxn>
              <a:cxn ang="0">
                <a:pos x="480" y="480"/>
              </a:cxn>
              <a:cxn ang="0">
                <a:pos x="768" y="192"/>
              </a:cxn>
              <a:cxn ang="0">
                <a:pos x="768" y="96"/>
              </a:cxn>
              <a:cxn ang="0">
                <a:pos x="816" y="0"/>
              </a:cxn>
              <a:cxn ang="0">
                <a:pos x="1008" y="192"/>
              </a:cxn>
              <a:cxn ang="0">
                <a:pos x="960" y="576"/>
              </a:cxn>
              <a:cxn ang="0">
                <a:pos x="768" y="768"/>
              </a:cxn>
              <a:cxn ang="0">
                <a:pos x="528" y="960"/>
              </a:cxn>
              <a:cxn ang="0">
                <a:pos x="0" y="720"/>
              </a:cxn>
              <a:cxn ang="0">
                <a:pos x="0" y="528"/>
              </a:cxn>
            </a:cxnLst>
            <a:rect l="0" t="0" r="r" b="b"/>
            <a:pathLst>
              <a:path w="1008" h="960">
                <a:moveTo>
                  <a:pt x="0" y="528"/>
                </a:moveTo>
                <a:lnTo>
                  <a:pt x="144" y="480"/>
                </a:lnTo>
                <a:lnTo>
                  <a:pt x="480" y="480"/>
                </a:lnTo>
                <a:lnTo>
                  <a:pt x="768" y="192"/>
                </a:lnTo>
                <a:lnTo>
                  <a:pt x="768" y="96"/>
                </a:lnTo>
                <a:lnTo>
                  <a:pt x="816" y="0"/>
                </a:lnTo>
                <a:lnTo>
                  <a:pt x="1008" y="192"/>
                </a:lnTo>
                <a:lnTo>
                  <a:pt x="960" y="576"/>
                </a:lnTo>
                <a:lnTo>
                  <a:pt x="768" y="768"/>
                </a:lnTo>
                <a:lnTo>
                  <a:pt x="528" y="960"/>
                </a:lnTo>
                <a:lnTo>
                  <a:pt x="0" y="720"/>
                </a:lnTo>
                <a:lnTo>
                  <a:pt x="0" y="528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Practice.  Find the indicated measure.</a:t>
            </a:r>
          </a:p>
        </p:txBody>
      </p:sp>
      <p:sp>
        <p:nvSpPr>
          <p:cNvPr id="12313" name="Oval 25"/>
          <p:cNvSpPr>
            <a:spLocks noChangeArrowheads="1"/>
          </p:cNvSpPr>
          <p:nvPr/>
        </p:nvSpPr>
        <p:spPr bwMode="auto">
          <a:xfrm>
            <a:off x="3886200" y="2209800"/>
            <a:ext cx="13716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5029200" y="2057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K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5029200" y="3276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J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3429000" y="2971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M</a:t>
            </a: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4114800" y="2667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L</a:t>
            </a:r>
          </a:p>
        </p:txBody>
      </p:sp>
      <p:sp>
        <p:nvSpPr>
          <p:cNvPr id="12323" name="Line 35"/>
          <p:cNvSpPr>
            <a:spLocks noChangeShapeType="1"/>
          </p:cNvSpPr>
          <p:nvPr/>
        </p:nvSpPr>
        <p:spPr bwMode="auto">
          <a:xfrm flipV="1">
            <a:off x="4572000" y="23622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24" name="Line 36"/>
          <p:cNvSpPr>
            <a:spLocks noChangeShapeType="1"/>
          </p:cNvSpPr>
          <p:nvPr/>
        </p:nvSpPr>
        <p:spPr bwMode="auto">
          <a:xfrm flipV="1">
            <a:off x="3886200" y="2895600"/>
            <a:ext cx="685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25" name="Line 37"/>
          <p:cNvSpPr>
            <a:spLocks noChangeShapeType="1"/>
          </p:cNvSpPr>
          <p:nvPr/>
        </p:nvSpPr>
        <p:spPr bwMode="auto">
          <a:xfrm>
            <a:off x="4572000" y="2895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3962400" y="3505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292929"/>
                </a:solidFill>
              </a:rPr>
              <a:t>100</a:t>
            </a:r>
            <a:r>
              <a:rPr lang="en-US" b="1">
                <a:solidFill>
                  <a:srgbClr val="292929"/>
                </a:solidFill>
                <a:cs typeface="Arial" charset="0"/>
              </a:rPr>
              <a:t>º</a:t>
            </a:r>
          </a:p>
        </p:txBody>
      </p:sp>
      <p:sp>
        <p:nvSpPr>
          <p:cNvPr id="12335" name="Text Box 47"/>
          <p:cNvSpPr txBox="1">
            <a:spLocks noChangeArrowheads="1"/>
          </p:cNvSpPr>
          <p:nvPr/>
        </p:nvSpPr>
        <p:spPr bwMode="auto">
          <a:xfrm>
            <a:off x="5181600" y="2590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292929"/>
                </a:solidFill>
              </a:rPr>
              <a:t>90</a:t>
            </a:r>
            <a:r>
              <a:rPr lang="en-US" b="1">
                <a:solidFill>
                  <a:srgbClr val="292929"/>
                </a:solidFill>
                <a:cs typeface="Arial" charset="0"/>
              </a:rPr>
              <a:t>º</a:t>
            </a:r>
          </a:p>
        </p:txBody>
      </p:sp>
    </p:spTree>
    <p:extLst>
      <p:ext uri="{BB962C8B-B14F-4D97-AF65-F5344CB8AC3E}">
        <p14:creationId xmlns:p14="http://schemas.microsoft.com/office/powerpoint/2010/main" val="74629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xis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162</Words>
  <Application>Microsoft Office PowerPoint</Application>
  <PresentationFormat>On-screen Show (4:3)</PresentationFormat>
  <Paragraphs>77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Axis</vt:lpstr>
      <vt:lpstr>§9.2 Angles &amp; Arcs</vt:lpstr>
      <vt:lpstr>Practice: Name the shaded arc in each picture. Then tell whether it is a minor arc, major arc, or a semicircle.</vt:lpstr>
      <vt:lpstr>Practice: Name the shaded arc in each picture. Then tell whether it is a minor arc, major arc, or a semicircle.</vt:lpstr>
      <vt:lpstr>Practice: Name the shaded arc in each picture. Then tell whether it is a minor arc, major arc, or a semicircle.</vt:lpstr>
      <vt:lpstr>Definitions, Properties, Theorems, &amp; Postulates</vt:lpstr>
      <vt:lpstr>Theorem</vt:lpstr>
      <vt:lpstr>More Definitions</vt:lpstr>
      <vt:lpstr>Practice.  Find the indicated measure.</vt:lpstr>
      <vt:lpstr>Practice.  Find the indicated measure.</vt:lpstr>
      <vt:lpstr>Practice.  Find the indicated measure.</vt:lpstr>
      <vt:lpstr>Practice.  Find the indicated measure.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5</cp:revision>
  <dcterms:created xsi:type="dcterms:W3CDTF">2013-02-03T23:13:43Z</dcterms:created>
  <dcterms:modified xsi:type="dcterms:W3CDTF">2013-02-03T23:54:25Z</dcterms:modified>
</cp:coreProperties>
</file>